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4"/>
  </p:normalViewPr>
  <p:slideViewPr>
    <p:cSldViewPr snapToGrid="0">
      <p:cViewPr varScale="1">
        <p:scale>
          <a:sx n="94" d="100"/>
          <a:sy n="94" d="100"/>
        </p:scale>
        <p:origin x="1624"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
        <p:cNvGrpSpPr/>
        <p:nvPr/>
      </p:nvGrpSpPr>
      <p:grpSpPr>
        <a:xfrm>
          <a:off x="0" y="0"/>
          <a:ext cx="0" cy="0"/>
          <a:chOff x="0" y="0"/>
          <a:chExt cx="0" cy="0"/>
        </a:xfrm>
      </p:grpSpPr>
      <p:sp>
        <p:nvSpPr>
          <p:cNvPr id="14" name="Google Shape;14;g4e60dbffc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 name="Google Shape;15;g4e60dbffcc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e60dbffcc_8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e60dbffcc_8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e5cb02566_2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e5cb02566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e60dbffcc_8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4e60dbffcc_8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e60dbffcc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e60dbffc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e60dbffcc_8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e60dbffcc_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e5cb02566_2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e5cb02566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e60dbffcc_8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e60dbffcc_8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e60dbffcc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location of the establishments we analyzed</a:t>
            </a:r>
            <a:endParaRPr/>
          </a:p>
        </p:txBody>
      </p:sp>
      <p:sp>
        <p:nvSpPr>
          <p:cNvPr id="115" name="Google Shape;115;g4e60dbffcc_3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60dbffcc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4e60dbffcc_5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e60dbffcc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highest concentration of these establishments is, no secret, in central Denver.</a:t>
            </a:r>
            <a:endParaRPr/>
          </a:p>
        </p:txBody>
      </p:sp>
      <p:sp>
        <p:nvSpPr>
          <p:cNvPr id="127" name="Google Shape;127;g4e60dbffcc_3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g4e60dbffcc_5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Zomato is </a:t>
            </a:r>
            <a:r>
              <a:rPr lang="en-US" sz="1050">
                <a:solidFill>
                  <a:srgbClr val="222222"/>
                </a:solidFill>
                <a:highlight>
                  <a:srgbClr val="FFFFFF"/>
                </a:highlight>
              </a:rPr>
              <a:t> an Indian restaurant search and discovery service. It currently operates in 24 countries and provides information and reviews on restaurants, including images of menus where the restaurant does not have its own website.</a:t>
            </a:r>
            <a:endParaRPr/>
          </a:p>
        </p:txBody>
      </p:sp>
      <p:sp>
        <p:nvSpPr>
          <p:cNvPr id="21" name="Google Shape;21;g4e60dbffcc_5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g4e60dbffcc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 name="Google Shape;27;g4e60dbffcc_6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g4e60dbffcc_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 name="Google Shape;32;g4e60dbffcc_6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4e60dbffcc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 name="Google Shape;37;g4e60dbffcc_5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4e60dbffcc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g4e60dbffcc_8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4e60dbffcc_7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4e60dbffcc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e60dbffcc_3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e60dbffcc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3">
            <a:alphaModFix/>
          </a:blip>
          <a:srcRect/>
          <a:stretch/>
        </p:blipFill>
        <p:spPr>
          <a:xfrm>
            <a:off x="377" y="283"/>
            <a:ext cx="9143245" cy="6857434"/>
          </a:xfrm>
          <a:prstGeom prst="rect">
            <a:avLst/>
          </a:prstGeom>
          <a:noFill/>
          <a:ln>
            <a:noFill/>
          </a:ln>
        </p:spPr>
      </p:pic>
      <p:pic>
        <p:nvPicPr>
          <p:cNvPr id="7" name="Google Shape;7;p1" descr="white transparent.png"/>
          <p:cNvPicPr preferRelativeResize="0"/>
          <p:nvPr/>
        </p:nvPicPr>
        <p:blipFill rotWithShape="1">
          <a:blip r:embed="rId4">
            <a:alphaModFix/>
          </a:blip>
          <a:srcRect/>
          <a:stretch/>
        </p:blipFill>
        <p:spPr>
          <a:xfrm>
            <a:off x="304799" y="152400"/>
            <a:ext cx="3094375" cy="990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
          <p:cNvPicPr preferRelativeResize="0"/>
          <p:nvPr/>
        </p:nvPicPr>
        <p:blipFill rotWithShape="1">
          <a:blip r:embed="rId3">
            <a:alphaModFix/>
          </a:blip>
          <a:srcRect/>
          <a:stretch/>
        </p:blipFill>
        <p:spPr>
          <a:xfrm>
            <a:off x="377" y="283"/>
            <a:ext cx="9143245" cy="6857434"/>
          </a:xfrm>
          <a:prstGeom prst="rect">
            <a:avLst/>
          </a:prstGeom>
          <a:noFill/>
          <a:ln>
            <a:noFill/>
          </a:ln>
        </p:spPr>
      </p:pic>
      <p:pic>
        <p:nvPicPr>
          <p:cNvPr id="11" name="Google Shape;11;p3" descr="white transparent.png"/>
          <p:cNvPicPr preferRelativeResize="0"/>
          <p:nvPr/>
        </p:nvPicPr>
        <p:blipFill rotWithShape="1">
          <a:blip r:embed="rId4">
            <a:alphaModFix/>
          </a:blip>
          <a:srcRect/>
          <a:stretch/>
        </p:blipFill>
        <p:spPr>
          <a:xfrm>
            <a:off x="6886575" y="5977128"/>
            <a:ext cx="2057400" cy="65863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
        <p:cNvGrpSpPr/>
        <p:nvPr/>
      </p:nvGrpSpPr>
      <p:grpSpPr>
        <a:xfrm>
          <a:off x="0" y="0"/>
          <a:ext cx="0" cy="0"/>
          <a:chOff x="0" y="0"/>
          <a:chExt cx="0" cy="0"/>
        </a:xfrm>
      </p:grpSpPr>
      <p:sp>
        <p:nvSpPr>
          <p:cNvPr id="17" name="Google Shape;17;p5"/>
          <p:cNvSpPr txBox="1"/>
          <p:nvPr/>
        </p:nvSpPr>
        <p:spPr>
          <a:xfrm>
            <a:off x="898950" y="2044300"/>
            <a:ext cx="7346100" cy="85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000"/>
              <a:t>Zomato’s API: What’s on the Menu in Denver?</a:t>
            </a:r>
            <a:endParaRPr sz="6000"/>
          </a:p>
        </p:txBody>
      </p:sp>
      <p:sp>
        <p:nvSpPr>
          <p:cNvPr id="18" name="Google Shape;18;p5"/>
          <p:cNvSpPr txBox="1"/>
          <p:nvPr/>
        </p:nvSpPr>
        <p:spPr>
          <a:xfrm>
            <a:off x="1619250" y="5076825"/>
            <a:ext cx="54864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Chad Anderson, Damian McDonald, Laura Talkington, Jack Heston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p:nvPr/>
        </p:nvSpPr>
        <p:spPr>
          <a:xfrm>
            <a:off x="671088" y="1092825"/>
            <a:ext cx="83700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Top 10 Sushi Cuisine v/ Aggregate Rating</a:t>
            </a:r>
            <a:endParaRPr sz="3000"/>
          </a:p>
        </p:txBody>
      </p:sp>
      <p:pic>
        <p:nvPicPr>
          <p:cNvPr id="73" name="Google Shape;73;p14"/>
          <p:cNvPicPr preferRelativeResize="0"/>
          <p:nvPr/>
        </p:nvPicPr>
        <p:blipFill>
          <a:blip r:embed="rId3">
            <a:alphaModFix/>
          </a:blip>
          <a:stretch>
            <a:fillRect/>
          </a:stretch>
        </p:blipFill>
        <p:spPr>
          <a:xfrm>
            <a:off x="990600" y="1905525"/>
            <a:ext cx="7174150" cy="350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5555275" y="244350"/>
            <a:ext cx="2724150" cy="1676400"/>
          </a:xfrm>
          <a:prstGeom prst="rect">
            <a:avLst/>
          </a:prstGeom>
          <a:noFill/>
          <a:ln>
            <a:noFill/>
          </a:ln>
        </p:spPr>
      </p:pic>
      <p:sp>
        <p:nvSpPr>
          <p:cNvPr id="79" name="Google Shape;79;p15"/>
          <p:cNvSpPr txBox="1"/>
          <p:nvPr/>
        </p:nvSpPr>
        <p:spPr>
          <a:xfrm>
            <a:off x="1872850" y="1794625"/>
            <a:ext cx="3978000" cy="5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Top 8 Burger Joints</a:t>
            </a:r>
            <a:endParaRPr sz="3000"/>
          </a:p>
        </p:txBody>
      </p:sp>
      <p:pic>
        <p:nvPicPr>
          <p:cNvPr id="80" name="Google Shape;80;p15"/>
          <p:cNvPicPr preferRelativeResize="0"/>
          <p:nvPr/>
        </p:nvPicPr>
        <p:blipFill>
          <a:blip r:embed="rId4">
            <a:alphaModFix/>
          </a:blip>
          <a:stretch>
            <a:fillRect/>
          </a:stretch>
        </p:blipFill>
        <p:spPr>
          <a:xfrm>
            <a:off x="152400" y="2647350"/>
            <a:ext cx="8839199" cy="3771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p:nvPr/>
        </p:nvSpPr>
        <p:spPr>
          <a:xfrm>
            <a:off x="671088" y="1092825"/>
            <a:ext cx="83700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Top 10 Burger Cuisine v/ Aggregate Rating</a:t>
            </a:r>
            <a:endParaRPr sz="3000"/>
          </a:p>
        </p:txBody>
      </p:sp>
      <p:pic>
        <p:nvPicPr>
          <p:cNvPr id="86" name="Google Shape;86;p16"/>
          <p:cNvPicPr preferRelativeResize="0"/>
          <p:nvPr/>
        </p:nvPicPr>
        <p:blipFill>
          <a:blip r:embed="rId3">
            <a:alphaModFix/>
          </a:blip>
          <a:stretch>
            <a:fillRect/>
          </a:stretch>
        </p:blipFill>
        <p:spPr>
          <a:xfrm>
            <a:off x="1144663" y="1862925"/>
            <a:ext cx="6854674" cy="3818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7"/>
          <p:cNvPicPr preferRelativeResize="0"/>
          <p:nvPr/>
        </p:nvPicPr>
        <p:blipFill>
          <a:blip r:embed="rId3">
            <a:alphaModFix/>
          </a:blip>
          <a:stretch>
            <a:fillRect/>
          </a:stretch>
        </p:blipFill>
        <p:spPr>
          <a:xfrm>
            <a:off x="152400" y="2804150"/>
            <a:ext cx="8839202" cy="3412128"/>
          </a:xfrm>
          <a:prstGeom prst="rect">
            <a:avLst/>
          </a:prstGeom>
          <a:noFill/>
          <a:ln>
            <a:noFill/>
          </a:ln>
        </p:spPr>
      </p:pic>
      <p:sp>
        <p:nvSpPr>
          <p:cNvPr id="92" name="Google Shape;92;p17"/>
          <p:cNvSpPr txBox="1"/>
          <p:nvPr/>
        </p:nvSpPr>
        <p:spPr>
          <a:xfrm>
            <a:off x="929650" y="1375400"/>
            <a:ext cx="4515000" cy="7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Top 8 Mexican</a:t>
            </a:r>
            <a:endParaRPr sz="3600"/>
          </a:p>
        </p:txBody>
      </p:sp>
      <p:pic>
        <p:nvPicPr>
          <p:cNvPr id="93" name="Google Shape;93;p17"/>
          <p:cNvPicPr preferRelativeResize="0"/>
          <p:nvPr/>
        </p:nvPicPr>
        <p:blipFill>
          <a:blip r:embed="rId4">
            <a:alphaModFix/>
          </a:blip>
          <a:stretch>
            <a:fillRect/>
          </a:stretch>
        </p:blipFill>
        <p:spPr>
          <a:xfrm>
            <a:off x="4900626" y="601051"/>
            <a:ext cx="2909875" cy="193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671088" y="1092825"/>
            <a:ext cx="83700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Top 10 Bar Food Cuisine v/ Aggregate Rating</a:t>
            </a:r>
            <a:endParaRPr sz="3000"/>
          </a:p>
        </p:txBody>
      </p:sp>
      <p:pic>
        <p:nvPicPr>
          <p:cNvPr id="99" name="Google Shape;99;p18"/>
          <p:cNvPicPr preferRelativeResize="0"/>
          <p:nvPr/>
        </p:nvPicPr>
        <p:blipFill>
          <a:blip r:embed="rId3">
            <a:alphaModFix/>
          </a:blip>
          <a:stretch>
            <a:fillRect/>
          </a:stretch>
        </p:blipFill>
        <p:spPr>
          <a:xfrm>
            <a:off x="1143000" y="1905525"/>
            <a:ext cx="6939875" cy="3820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p:nvPr/>
        </p:nvSpPr>
        <p:spPr>
          <a:xfrm>
            <a:off x="1885950" y="1825000"/>
            <a:ext cx="4194900" cy="8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Top 8 Bar Food</a:t>
            </a:r>
            <a:endParaRPr sz="3600"/>
          </a:p>
        </p:txBody>
      </p:sp>
      <p:pic>
        <p:nvPicPr>
          <p:cNvPr id="105" name="Google Shape;105;p19"/>
          <p:cNvPicPr preferRelativeResize="0"/>
          <p:nvPr/>
        </p:nvPicPr>
        <p:blipFill>
          <a:blip r:embed="rId3">
            <a:alphaModFix/>
          </a:blip>
          <a:stretch>
            <a:fillRect/>
          </a:stretch>
        </p:blipFill>
        <p:spPr>
          <a:xfrm>
            <a:off x="5505450" y="971550"/>
            <a:ext cx="2505075" cy="1828800"/>
          </a:xfrm>
          <a:prstGeom prst="rect">
            <a:avLst/>
          </a:prstGeom>
          <a:noFill/>
          <a:ln>
            <a:noFill/>
          </a:ln>
        </p:spPr>
      </p:pic>
      <p:pic>
        <p:nvPicPr>
          <p:cNvPr id="106" name="Google Shape;106;p19"/>
          <p:cNvPicPr preferRelativeResize="0"/>
          <p:nvPr/>
        </p:nvPicPr>
        <p:blipFill>
          <a:blip r:embed="rId4">
            <a:alphaModFix/>
          </a:blip>
          <a:stretch>
            <a:fillRect/>
          </a:stretch>
        </p:blipFill>
        <p:spPr>
          <a:xfrm>
            <a:off x="152400" y="2952750"/>
            <a:ext cx="8839197" cy="3695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p:nvPr/>
        </p:nvSpPr>
        <p:spPr>
          <a:xfrm>
            <a:off x="671088" y="1092825"/>
            <a:ext cx="83700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Top 10 Mexican Cuisine v/ Aggregate Rating</a:t>
            </a:r>
            <a:endParaRPr sz="3000"/>
          </a:p>
        </p:txBody>
      </p:sp>
      <p:pic>
        <p:nvPicPr>
          <p:cNvPr id="112" name="Google Shape;112;p20"/>
          <p:cNvPicPr preferRelativeResize="0"/>
          <p:nvPr/>
        </p:nvPicPr>
        <p:blipFill>
          <a:blip r:embed="rId3">
            <a:alphaModFix/>
          </a:blip>
          <a:stretch>
            <a:fillRect/>
          </a:stretch>
        </p:blipFill>
        <p:spPr>
          <a:xfrm>
            <a:off x="867775" y="1753125"/>
            <a:ext cx="7408450" cy="378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p:nvPr/>
        </p:nvSpPr>
        <p:spPr>
          <a:xfrm>
            <a:off x="757075" y="2003950"/>
            <a:ext cx="73389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8" name="Google Shape;118;p21"/>
          <p:cNvPicPr preferRelativeResize="0"/>
          <p:nvPr/>
        </p:nvPicPr>
        <p:blipFill>
          <a:blip r:embed="rId3">
            <a:alphaModFix/>
          </a:blip>
          <a:stretch>
            <a:fillRect/>
          </a:stretch>
        </p:blipFill>
        <p:spPr>
          <a:xfrm>
            <a:off x="1773800" y="1146550"/>
            <a:ext cx="5808100" cy="5711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p:nvPr/>
        </p:nvSpPr>
        <p:spPr>
          <a:xfrm>
            <a:off x="757075" y="2003950"/>
            <a:ext cx="73389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4" name="Google Shape;124;p22"/>
          <p:cNvPicPr preferRelativeResize="0"/>
          <p:nvPr/>
        </p:nvPicPr>
        <p:blipFill>
          <a:blip r:embed="rId3">
            <a:alphaModFix/>
          </a:blip>
          <a:stretch>
            <a:fillRect/>
          </a:stretch>
        </p:blipFill>
        <p:spPr>
          <a:xfrm>
            <a:off x="1841901" y="1013175"/>
            <a:ext cx="5896201" cy="579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p:nvPr/>
        </p:nvSpPr>
        <p:spPr>
          <a:xfrm>
            <a:off x="757075" y="1489200"/>
            <a:ext cx="73389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0" name="Google Shape;130;p23"/>
          <p:cNvPicPr preferRelativeResize="0"/>
          <p:nvPr/>
        </p:nvPicPr>
        <p:blipFill>
          <a:blip r:embed="rId3">
            <a:alphaModFix/>
          </a:blip>
          <a:stretch>
            <a:fillRect/>
          </a:stretch>
        </p:blipFill>
        <p:spPr>
          <a:xfrm>
            <a:off x="152400" y="2248700"/>
            <a:ext cx="8839200" cy="3486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pic>
        <p:nvPicPr>
          <p:cNvPr id="23" name="Google Shape;23;p6"/>
          <p:cNvPicPr preferRelativeResize="0"/>
          <p:nvPr/>
        </p:nvPicPr>
        <p:blipFill>
          <a:blip r:embed="rId3">
            <a:alphaModFix/>
          </a:blip>
          <a:stretch>
            <a:fillRect/>
          </a:stretch>
        </p:blipFill>
        <p:spPr>
          <a:xfrm>
            <a:off x="475537" y="1905575"/>
            <a:ext cx="5975350" cy="2987675"/>
          </a:xfrm>
          <a:prstGeom prst="rect">
            <a:avLst/>
          </a:prstGeom>
          <a:noFill/>
          <a:ln>
            <a:noFill/>
          </a:ln>
        </p:spPr>
      </p:pic>
      <p:pic>
        <p:nvPicPr>
          <p:cNvPr id="24" name="Google Shape;24;p6"/>
          <p:cNvPicPr preferRelativeResize="0"/>
          <p:nvPr/>
        </p:nvPicPr>
        <p:blipFill>
          <a:blip r:embed="rId4">
            <a:alphaModFix/>
          </a:blip>
          <a:stretch>
            <a:fillRect/>
          </a:stretch>
        </p:blipFill>
        <p:spPr>
          <a:xfrm>
            <a:off x="3526063" y="3883000"/>
            <a:ext cx="5142394" cy="2814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7"/>
          <p:cNvSpPr txBox="1"/>
          <p:nvPr/>
        </p:nvSpPr>
        <p:spPr>
          <a:xfrm>
            <a:off x="137150" y="2028100"/>
            <a:ext cx="8846700" cy="4830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Core Message:</a:t>
            </a:r>
            <a:endParaRPr sz="1800"/>
          </a:p>
          <a:p>
            <a:pPr marL="914400" lvl="1" indent="-342900" algn="l" rtl="0">
              <a:spcBef>
                <a:spcPts val="0"/>
              </a:spcBef>
              <a:spcAft>
                <a:spcPts val="0"/>
              </a:spcAft>
              <a:buSzPts val="1800"/>
              <a:buChar char="-"/>
            </a:pPr>
            <a:r>
              <a:rPr lang="en-US" sz="1800" i="1"/>
              <a:t>Identify the top restaurants in Denver through Zomato ratings by users</a:t>
            </a:r>
            <a:endParaRPr sz="1800" i="1"/>
          </a:p>
          <a:p>
            <a:pPr marL="914400" lvl="1" indent="-342900" algn="l" rtl="0">
              <a:spcBef>
                <a:spcPts val="0"/>
              </a:spcBef>
              <a:spcAft>
                <a:spcPts val="0"/>
              </a:spcAft>
              <a:buSzPts val="1800"/>
              <a:buChar char="-"/>
            </a:pPr>
            <a:r>
              <a:rPr lang="en-US" sz="1800" i="1"/>
              <a:t>Identify the top restaurants in Denver through Zomato through 5 different cuisine types</a:t>
            </a:r>
            <a:endParaRPr sz="1800" i="1"/>
          </a:p>
          <a:p>
            <a:pPr marL="914400" lvl="1" indent="-342900" algn="l" rtl="0">
              <a:spcBef>
                <a:spcPts val="0"/>
              </a:spcBef>
              <a:spcAft>
                <a:spcPts val="0"/>
              </a:spcAft>
              <a:buSzPts val="1800"/>
              <a:buChar char="-"/>
            </a:pPr>
            <a:r>
              <a:rPr lang="en-US" sz="1800" i="1"/>
              <a:t>Determine the locations of the top rated restaurants in Denver</a:t>
            </a:r>
            <a:endParaRPr sz="1800" i="1"/>
          </a:p>
          <a:p>
            <a:pPr marL="1371600" lvl="2" indent="-342900" algn="l" rtl="0">
              <a:spcBef>
                <a:spcPts val="0"/>
              </a:spcBef>
              <a:spcAft>
                <a:spcPts val="0"/>
              </a:spcAft>
              <a:buSzPts val="1800"/>
              <a:buChar char="-"/>
            </a:pPr>
            <a:r>
              <a:rPr lang="en-US" sz="1800" i="1"/>
              <a:t>Scatterplot &amp; heatmaps</a:t>
            </a:r>
            <a:endParaRPr sz="1800" i="1"/>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i="1"/>
              <a:t>What kind of restaurants were the most popular around Denver? </a:t>
            </a:r>
            <a:endParaRPr sz="1800" i="1"/>
          </a:p>
          <a:p>
            <a:pPr marL="457200" lvl="0" indent="-342900" algn="l" rtl="0">
              <a:spcBef>
                <a:spcPts val="0"/>
              </a:spcBef>
              <a:spcAft>
                <a:spcPts val="0"/>
              </a:spcAft>
              <a:buSzPts val="1800"/>
              <a:buChar char="-"/>
            </a:pPr>
            <a:r>
              <a:rPr lang="en-US" sz="1800" i="1">
                <a:solidFill>
                  <a:schemeClr val="dk1"/>
                </a:solidFill>
              </a:rPr>
              <a:t>Where are these restaurants mainly located? </a:t>
            </a:r>
            <a:endParaRPr sz="1800" i="1">
              <a:solidFill>
                <a:schemeClr val="dk1"/>
              </a:solidFill>
            </a:endParaRPr>
          </a:p>
          <a:p>
            <a:pPr marL="457200" lvl="0" indent="-342900" algn="l" rtl="0">
              <a:spcBef>
                <a:spcPts val="0"/>
              </a:spcBef>
              <a:spcAft>
                <a:spcPts val="0"/>
              </a:spcAft>
              <a:buSzPts val="1800"/>
              <a:buChar char="-"/>
            </a:pPr>
            <a:r>
              <a:rPr lang="en-US" sz="1800" i="1">
                <a:solidFill>
                  <a:schemeClr val="dk1"/>
                </a:solidFill>
              </a:rPr>
              <a:t>What is the distribution of the top 100?</a:t>
            </a:r>
            <a:endParaRPr sz="1800" i="1">
              <a:solidFill>
                <a:schemeClr val="dk1"/>
              </a:solidFill>
            </a:endParaRPr>
          </a:p>
          <a:p>
            <a:pPr marL="457200" lvl="0" indent="0" algn="l" rtl="0">
              <a:spcBef>
                <a:spcPts val="0"/>
              </a:spcBef>
              <a:spcAft>
                <a:spcPts val="0"/>
              </a:spcAft>
              <a:buNone/>
            </a:pPr>
            <a:endParaRPr sz="1800" i="1">
              <a:solidFill>
                <a:schemeClr val="dk1"/>
              </a:solidFill>
            </a:endParaRPr>
          </a:p>
          <a:p>
            <a:pPr marL="457200" lvl="0" indent="-342900" algn="l" rtl="0">
              <a:spcBef>
                <a:spcPts val="0"/>
              </a:spcBef>
              <a:spcAft>
                <a:spcPts val="0"/>
              </a:spcAft>
              <a:buClr>
                <a:schemeClr val="dk1"/>
              </a:buClr>
              <a:buSzPts val="1800"/>
              <a:buChar char="-"/>
            </a:pPr>
            <a:r>
              <a:rPr lang="en-US" sz="1800" i="1">
                <a:solidFill>
                  <a:schemeClr val="dk1"/>
                </a:solidFill>
              </a:rPr>
              <a:t>Zomato API was used based on the general search API which used latitude and longitude, then cuisine ID which was identified by the group</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8"/>
          <p:cNvSpPr txBox="1"/>
          <p:nvPr/>
        </p:nvSpPr>
        <p:spPr>
          <a:xfrm>
            <a:off x="137150" y="2028100"/>
            <a:ext cx="8861700" cy="4830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US" sz="1800" i="1">
                <a:solidFill>
                  <a:schemeClr val="dk1"/>
                </a:solidFill>
              </a:rPr>
              <a:t>API key limited to 100 results</a:t>
            </a:r>
            <a:endParaRPr sz="1800" i="1">
              <a:solidFill>
                <a:schemeClr val="dk1"/>
              </a:solidFill>
            </a:endParaRPr>
          </a:p>
          <a:p>
            <a:pPr marL="457200" lvl="0" indent="-342900" algn="l" rtl="0">
              <a:spcBef>
                <a:spcPts val="0"/>
              </a:spcBef>
              <a:spcAft>
                <a:spcPts val="0"/>
              </a:spcAft>
              <a:buClr>
                <a:schemeClr val="dk1"/>
              </a:buClr>
              <a:buSzPts val="1800"/>
              <a:buChar char="-"/>
            </a:pPr>
            <a:r>
              <a:rPr lang="en-US" sz="1800" i="1">
                <a:solidFill>
                  <a:schemeClr val="dk1"/>
                </a:solidFill>
              </a:rPr>
              <a:t>API key limited to 100 requests per day</a:t>
            </a:r>
            <a:endParaRPr sz="1800" i="1">
              <a:solidFill>
                <a:schemeClr val="dk1"/>
              </a:solidFill>
            </a:endParaRPr>
          </a:p>
          <a:p>
            <a:pPr marL="457200" lvl="0" indent="-342900" algn="l" rtl="0">
              <a:spcBef>
                <a:spcPts val="0"/>
              </a:spcBef>
              <a:spcAft>
                <a:spcPts val="0"/>
              </a:spcAft>
              <a:buClr>
                <a:schemeClr val="dk1"/>
              </a:buClr>
              <a:buSzPts val="1800"/>
              <a:buChar char="-"/>
            </a:pPr>
            <a:r>
              <a:rPr lang="en-US" sz="1800" i="1">
                <a:solidFill>
                  <a:schemeClr val="dk1"/>
                </a:solidFill>
              </a:rPr>
              <a:t>API seems restrictive in general and convoluted</a:t>
            </a:r>
            <a:endParaRPr sz="1800" i="1">
              <a:solidFill>
                <a:schemeClr val="dk1"/>
              </a:solidFill>
            </a:endParaRPr>
          </a:p>
          <a:p>
            <a:pPr marL="457200" lvl="0" indent="-342900" algn="l" rtl="0">
              <a:spcBef>
                <a:spcPts val="0"/>
              </a:spcBef>
              <a:spcAft>
                <a:spcPts val="0"/>
              </a:spcAft>
              <a:buClr>
                <a:schemeClr val="dk1"/>
              </a:buClr>
              <a:buSzPts val="1800"/>
              <a:buChar char="-"/>
            </a:pPr>
            <a:r>
              <a:rPr lang="en-US" sz="1800" i="1">
                <a:solidFill>
                  <a:schemeClr val="dk1"/>
                </a:solidFill>
              </a:rPr>
              <a:t>Multiple API’s needed to get our identified data</a:t>
            </a:r>
            <a:endParaRPr sz="1800" i="1">
              <a:solidFill>
                <a:schemeClr val="dk1"/>
              </a:solidFill>
            </a:endParaRPr>
          </a:p>
          <a:p>
            <a:pPr marL="457200" lvl="0" indent="-342900" algn="l" rtl="0">
              <a:spcBef>
                <a:spcPts val="0"/>
              </a:spcBef>
              <a:spcAft>
                <a:spcPts val="0"/>
              </a:spcAft>
              <a:buClr>
                <a:schemeClr val="dk1"/>
              </a:buClr>
              <a:buSzPts val="1800"/>
              <a:buChar char="-"/>
            </a:pPr>
            <a:r>
              <a:rPr lang="en-US" sz="1800" i="1">
                <a:solidFill>
                  <a:schemeClr val="dk1"/>
                </a:solidFill>
              </a:rPr>
              <a:t>API keys were difficult to determine how to get the data we wanted</a:t>
            </a:r>
            <a:endParaRPr sz="1800" i="1">
              <a:solidFill>
                <a:schemeClr val="dk1"/>
              </a:solidFill>
            </a:endParaRPr>
          </a:p>
          <a:p>
            <a:pPr marL="457200" lvl="0" indent="-342900" algn="l" rtl="0">
              <a:spcBef>
                <a:spcPts val="0"/>
              </a:spcBef>
              <a:spcAft>
                <a:spcPts val="0"/>
              </a:spcAft>
              <a:buClr>
                <a:schemeClr val="dk1"/>
              </a:buClr>
              <a:buSzPts val="1800"/>
              <a:buChar char="-"/>
            </a:pPr>
            <a:r>
              <a:rPr lang="en-US" sz="1800" i="1">
                <a:solidFill>
                  <a:schemeClr val="dk1"/>
                </a:solidFill>
              </a:rPr>
              <a:t>Parsing down cuisine types as there were multiple descriptors for each restaurant</a:t>
            </a:r>
            <a:endParaRPr sz="1800" i="1">
              <a:solidFill>
                <a:schemeClr val="dk1"/>
              </a:solidFill>
            </a:endParaRPr>
          </a:p>
          <a:p>
            <a:pPr marL="457200" lvl="0" indent="-342900" algn="l" rtl="0">
              <a:spcBef>
                <a:spcPts val="0"/>
              </a:spcBef>
              <a:spcAft>
                <a:spcPts val="0"/>
              </a:spcAft>
              <a:buClr>
                <a:schemeClr val="dk1"/>
              </a:buClr>
              <a:buSzPts val="1800"/>
              <a:buChar char="-"/>
            </a:pPr>
            <a:r>
              <a:rPr lang="en-US" sz="1800" i="1">
                <a:solidFill>
                  <a:schemeClr val="dk1"/>
                </a:solidFill>
              </a:rPr>
              <a:t>Moved the full 500 into a CSV for simplified parsing</a:t>
            </a:r>
            <a:endParaRPr sz="1800">
              <a:solidFill>
                <a:schemeClr val="dk1"/>
              </a:solidFill>
            </a:endParaRPr>
          </a:p>
          <a:p>
            <a:pPr marL="457200" lvl="0" indent="0" algn="l" rtl="0">
              <a:spcBef>
                <a:spcPts val="0"/>
              </a:spcBef>
              <a:spcAft>
                <a:spcPts val="0"/>
              </a:spcAft>
              <a:buNone/>
            </a:pPr>
            <a:endParaRPr sz="1800" i="1"/>
          </a:p>
          <a:p>
            <a:pPr marL="457200" lvl="0" indent="-342900" algn="l" rtl="0">
              <a:spcBef>
                <a:spcPts val="0"/>
              </a:spcBef>
              <a:spcAft>
                <a:spcPts val="0"/>
              </a:spcAft>
              <a:buClr>
                <a:schemeClr val="dk1"/>
              </a:buClr>
              <a:buSzPts val="1800"/>
              <a:buChar char="-"/>
            </a:pPr>
            <a:r>
              <a:rPr lang="en-US" sz="1800" i="1"/>
              <a:t>Trial and error mostly</a:t>
            </a:r>
            <a:endParaRPr sz="1800" i="1"/>
          </a:p>
          <a:p>
            <a:pPr marL="457200" lvl="0" indent="-342900" algn="l" rtl="0">
              <a:spcBef>
                <a:spcPts val="0"/>
              </a:spcBef>
              <a:spcAft>
                <a:spcPts val="0"/>
              </a:spcAft>
              <a:buSzPts val="1800"/>
              <a:buChar char="-"/>
            </a:pPr>
            <a:r>
              <a:rPr lang="en-US" sz="1800" i="1"/>
              <a:t>Parsing down to create multiple columns of cuisine types</a:t>
            </a:r>
            <a:endParaRPr sz="1800" i="1"/>
          </a:p>
          <a:p>
            <a:pPr marL="457200" lvl="0" indent="-342900" algn="l" rtl="0">
              <a:spcBef>
                <a:spcPts val="0"/>
              </a:spcBef>
              <a:spcAft>
                <a:spcPts val="0"/>
              </a:spcAft>
              <a:buSzPts val="1800"/>
              <a:buChar char="-"/>
            </a:pPr>
            <a:r>
              <a:rPr lang="en-US" sz="1800" i="1"/>
              <a:t>Determining which API’s were the correct ones to find our data</a:t>
            </a:r>
            <a:endParaRPr sz="1800" i="1"/>
          </a:p>
          <a:p>
            <a:pPr marL="457200" lvl="0" indent="0" algn="l" rtl="0">
              <a:spcBef>
                <a:spcPts val="0"/>
              </a:spcBef>
              <a:spcAft>
                <a:spcPts val="0"/>
              </a:spcAft>
              <a:buNone/>
            </a:pPr>
            <a:endParaRPr sz="1800" i="1">
              <a:solidFill>
                <a:schemeClr val="dk1"/>
              </a:solidFill>
            </a:endParaRPr>
          </a:p>
          <a:p>
            <a:pPr marL="457200" lvl="0" indent="-342900" algn="l" rtl="0">
              <a:spcBef>
                <a:spcPts val="0"/>
              </a:spcBef>
              <a:spcAft>
                <a:spcPts val="0"/>
              </a:spcAft>
              <a:buClr>
                <a:schemeClr val="dk1"/>
              </a:buClr>
              <a:buSzPts val="1800"/>
              <a:buChar char="-"/>
            </a:pPr>
            <a:r>
              <a:rPr lang="en-US" sz="1800" i="1">
                <a:solidFill>
                  <a:schemeClr val="dk1"/>
                </a:solidFill>
              </a:rPr>
              <a:t>Most of the top restaurants are located around downtown Denver</a:t>
            </a:r>
            <a:endParaRPr sz="1800" i="1">
              <a:solidFill>
                <a:schemeClr val="dk1"/>
              </a:solidFill>
            </a:endParaRPr>
          </a:p>
          <a:p>
            <a:pPr marL="914400" lvl="1" indent="-342900" algn="l" rtl="0">
              <a:spcBef>
                <a:spcPts val="0"/>
              </a:spcBef>
              <a:spcAft>
                <a:spcPts val="0"/>
              </a:spcAft>
              <a:buClr>
                <a:schemeClr val="dk1"/>
              </a:buClr>
              <a:buSzPts val="1800"/>
              <a:buChar char="-"/>
            </a:pPr>
            <a:r>
              <a:rPr lang="en-US" sz="1800" i="1">
                <a:solidFill>
                  <a:schemeClr val="dk1"/>
                </a:solidFill>
              </a:rPr>
              <a:t>Highest density around LoDo, Cherry Creek, Highlands, Cap Hill, Baker,</a:t>
            </a:r>
            <a:endParaRPr sz="1800" i="1">
              <a:solidFill>
                <a:schemeClr val="dk1"/>
              </a:solidFill>
            </a:endParaRPr>
          </a:p>
          <a:p>
            <a:pPr marL="914400" lvl="1" indent="-342900" algn="l" rtl="0">
              <a:spcBef>
                <a:spcPts val="0"/>
              </a:spcBef>
              <a:spcAft>
                <a:spcPts val="0"/>
              </a:spcAft>
              <a:buClr>
                <a:schemeClr val="dk1"/>
              </a:buClr>
              <a:buSzPts val="1800"/>
              <a:buChar char="-"/>
            </a:pPr>
            <a:r>
              <a:rPr lang="en-US" sz="1800" i="1">
                <a:solidFill>
                  <a:schemeClr val="dk1"/>
                </a:solidFill>
              </a:rPr>
              <a:t>Smaller pockets in Lakewood, Edgewater, Boulder, Englewood, University of Denver</a:t>
            </a:r>
            <a:endParaRPr sz="1800" i="1">
              <a:solidFill>
                <a:schemeClr val="dk1"/>
              </a:solidFill>
            </a:endParaRPr>
          </a:p>
          <a:p>
            <a:pPr marL="914400" lvl="0" indent="0" algn="l" rtl="0">
              <a:spcBef>
                <a:spcPts val="0"/>
              </a:spcBef>
              <a:spcAft>
                <a:spcPts val="0"/>
              </a:spcAft>
              <a:buNone/>
            </a:pPr>
            <a:endParaRPr i="1">
              <a:solidFill>
                <a:schemeClr val="dk1"/>
              </a:solidFill>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9"/>
          <p:cNvSpPr txBox="1"/>
          <p:nvPr/>
        </p:nvSpPr>
        <p:spPr>
          <a:xfrm>
            <a:off x="757075" y="2003950"/>
            <a:ext cx="73389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0" name="Google Shape;40;p9"/>
          <p:cNvPicPr preferRelativeResize="0"/>
          <p:nvPr/>
        </p:nvPicPr>
        <p:blipFill>
          <a:blip r:embed="rId3">
            <a:alphaModFix/>
          </a:blip>
          <a:stretch>
            <a:fillRect/>
          </a:stretch>
        </p:blipFill>
        <p:spPr>
          <a:xfrm>
            <a:off x="1756125" y="2003950"/>
            <a:ext cx="6339851" cy="4819574"/>
          </a:xfrm>
          <a:prstGeom prst="rect">
            <a:avLst/>
          </a:prstGeom>
          <a:noFill/>
          <a:ln>
            <a:noFill/>
          </a:ln>
        </p:spPr>
      </p:pic>
      <p:pic>
        <p:nvPicPr>
          <p:cNvPr id="41" name="Google Shape;41;p9"/>
          <p:cNvPicPr preferRelativeResize="0"/>
          <p:nvPr/>
        </p:nvPicPr>
        <p:blipFill>
          <a:blip r:embed="rId4">
            <a:alphaModFix/>
          </a:blip>
          <a:stretch>
            <a:fillRect/>
          </a:stretch>
        </p:blipFill>
        <p:spPr>
          <a:xfrm>
            <a:off x="6312750" y="122700"/>
            <a:ext cx="1699150" cy="169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0"/>
          <p:cNvSpPr txBox="1"/>
          <p:nvPr/>
        </p:nvSpPr>
        <p:spPr>
          <a:xfrm>
            <a:off x="495300" y="948900"/>
            <a:ext cx="5347200" cy="7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Top 10 Cuisines Overall</a:t>
            </a:r>
            <a:endParaRPr sz="3600"/>
          </a:p>
        </p:txBody>
      </p:sp>
      <p:pic>
        <p:nvPicPr>
          <p:cNvPr id="47" name="Google Shape;47;p10"/>
          <p:cNvPicPr preferRelativeResize="0"/>
          <p:nvPr/>
        </p:nvPicPr>
        <p:blipFill>
          <a:blip r:embed="rId3">
            <a:alphaModFix/>
          </a:blip>
          <a:stretch>
            <a:fillRect/>
          </a:stretch>
        </p:blipFill>
        <p:spPr>
          <a:xfrm>
            <a:off x="803888" y="1866899"/>
            <a:ext cx="7536225" cy="3816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1"/>
          <p:cNvSpPr txBox="1"/>
          <p:nvPr/>
        </p:nvSpPr>
        <p:spPr>
          <a:xfrm>
            <a:off x="495300" y="1101300"/>
            <a:ext cx="5347200" cy="7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t>Top 8 American Cuisine</a:t>
            </a:r>
            <a:endParaRPr sz="3600"/>
          </a:p>
        </p:txBody>
      </p:sp>
      <p:pic>
        <p:nvPicPr>
          <p:cNvPr id="53" name="Google Shape;53;p11"/>
          <p:cNvPicPr preferRelativeResize="0"/>
          <p:nvPr/>
        </p:nvPicPr>
        <p:blipFill>
          <a:blip r:embed="rId3">
            <a:alphaModFix/>
          </a:blip>
          <a:stretch>
            <a:fillRect/>
          </a:stretch>
        </p:blipFill>
        <p:spPr>
          <a:xfrm>
            <a:off x="5892800" y="487775"/>
            <a:ext cx="2832101" cy="1593051"/>
          </a:xfrm>
          <a:prstGeom prst="rect">
            <a:avLst/>
          </a:prstGeom>
          <a:noFill/>
          <a:ln>
            <a:noFill/>
          </a:ln>
        </p:spPr>
      </p:pic>
      <p:pic>
        <p:nvPicPr>
          <p:cNvPr id="54" name="Google Shape;54;p11"/>
          <p:cNvPicPr preferRelativeResize="0"/>
          <p:nvPr/>
        </p:nvPicPr>
        <p:blipFill>
          <a:blip r:embed="rId4">
            <a:alphaModFix/>
          </a:blip>
          <a:stretch>
            <a:fillRect/>
          </a:stretch>
        </p:blipFill>
        <p:spPr>
          <a:xfrm>
            <a:off x="152400" y="2233226"/>
            <a:ext cx="8839200" cy="41951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p:nvPr/>
        </p:nvSpPr>
        <p:spPr>
          <a:xfrm>
            <a:off x="671088" y="1092825"/>
            <a:ext cx="8370000" cy="6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Top 10 American Cuisine v/ Aggregate Rating</a:t>
            </a:r>
            <a:endParaRPr sz="3000"/>
          </a:p>
        </p:txBody>
      </p:sp>
      <p:pic>
        <p:nvPicPr>
          <p:cNvPr id="60" name="Google Shape;60;p12"/>
          <p:cNvPicPr preferRelativeResize="0"/>
          <p:nvPr/>
        </p:nvPicPr>
        <p:blipFill>
          <a:blip r:embed="rId3">
            <a:alphaModFix/>
          </a:blip>
          <a:stretch>
            <a:fillRect/>
          </a:stretch>
        </p:blipFill>
        <p:spPr>
          <a:xfrm>
            <a:off x="838200" y="1829325"/>
            <a:ext cx="7408450" cy="3751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3"/>
          <p:cNvPicPr preferRelativeResize="0"/>
          <p:nvPr/>
        </p:nvPicPr>
        <p:blipFill>
          <a:blip r:embed="rId3">
            <a:alphaModFix/>
          </a:blip>
          <a:stretch>
            <a:fillRect/>
          </a:stretch>
        </p:blipFill>
        <p:spPr>
          <a:xfrm>
            <a:off x="432211" y="2294600"/>
            <a:ext cx="8410937" cy="3420750"/>
          </a:xfrm>
          <a:prstGeom prst="rect">
            <a:avLst/>
          </a:prstGeom>
          <a:noFill/>
          <a:ln>
            <a:noFill/>
          </a:ln>
        </p:spPr>
      </p:pic>
      <p:pic>
        <p:nvPicPr>
          <p:cNvPr id="66" name="Google Shape;66;p13"/>
          <p:cNvPicPr preferRelativeResize="0"/>
          <p:nvPr/>
        </p:nvPicPr>
        <p:blipFill>
          <a:blip r:embed="rId4">
            <a:alphaModFix/>
          </a:blip>
          <a:stretch>
            <a:fillRect/>
          </a:stretch>
        </p:blipFill>
        <p:spPr>
          <a:xfrm>
            <a:off x="5748650" y="584888"/>
            <a:ext cx="2411738" cy="1607825"/>
          </a:xfrm>
          <a:prstGeom prst="rect">
            <a:avLst/>
          </a:prstGeom>
          <a:noFill/>
          <a:ln>
            <a:noFill/>
          </a:ln>
        </p:spPr>
      </p:pic>
      <p:sp>
        <p:nvSpPr>
          <p:cNvPr id="67" name="Google Shape;67;p13"/>
          <p:cNvSpPr txBox="1"/>
          <p:nvPr/>
        </p:nvSpPr>
        <p:spPr>
          <a:xfrm>
            <a:off x="3159125" y="1555625"/>
            <a:ext cx="2318400" cy="5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Top 8 Sushi</a:t>
            </a:r>
            <a:endParaRPr sz="3000"/>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363</Words>
  <Application>Microsoft Macintosh PowerPoint</Application>
  <PresentationFormat>On-screen Show (4:3)</PresentationFormat>
  <Paragraphs>42</Paragraphs>
  <Slides>19</Slides>
  <Notes>19</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19</vt:i4>
      </vt:variant>
    </vt:vector>
  </HeadingPairs>
  <TitlesOfParts>
    <vt:vector size="22" baseType="lpstr">
      <vt:lpstr>Arial</vt:lpstr>
      <vt:lpstr>1_Office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Chad Anderson</cp:lastModifiedBy>
  <cp:revision>1</cp:revision>
  <dcterms:modified xsi:type="dcterms:W3CDTF">2019-01-27T01:47:17Z</dcterms:modified>
</cp:coreProperties>
</file>